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6" r:id="rId3"/>
    <p:sldId id="258" r:id="rId4"/>
    <p:sldId id="257" r:id="rId5"/>
    <p:sldId id="299" r:id="rId6"/>
    <p:sldId id="300" r:id="rId7"/>
    <p:sldId id="259" r:id="rId8"/>
    <p:sldId id="260" r:id="rId9"/>
    <p:sldId id="261" r:id="rId10"/>
    <p:sldId id="262" r:id="rId11"/>
    <p:sldId id="281" r:id="rId12"/>
    <p:sldId id="263" r:id="rId13"/>
    <p:sldId id="297" r:id="rId14"/>
    <p:sldId id="298" r:id="rId15"/>
    <p:sldId id="264" r:id="rId16"/>
    <p:sldId id="277" r:id="rId17"/>
    <p:sldId id="278" r:id="rId18"/>
    <p:sldId id="280" r:id="rId19"/>
    <p:sldId id="279" r:id="rId20"/>
    <p:sldId id="265" r:id="rId21"/>
    <p:sldId id="266" r:id="rId22"/>
    <p:sldId id="295" r:id="rId23"/>
    <p:sldId id="267" r:id="rId24"/>
    <p:sldId id="282" r:id="rId25"/>
    <p:sldId id="302" r:id="rId26"/>
    <p:sldId id="303" r:id="rId27"/>
    <p:sldId id="268" r:id="rId28"/>
    <p:sldId id="284" r:id="rId29"/>
    <p:sldId id="285" r:id="rId30"/>
    <p:sldId id="286" r:id="rId31"/>
    <p:sldId id="283" r:id="rId32"/>
    <p:sldId id="269" r:id="rId33"/>
    <p:sldId id="287" r:id="rId34"/>
    <p:sldId id="291" r:id="rId35"/>
    <p:sldId id="288" r:id="rId36"/>
    <p:sldId id="289" r:id="rId37"/>
    <p:sldId id="292" r:id="rId38"/>
    <p:sldId id="290" r:id="rId39"/>
    <p:sldId id="293" r:id="rId40"/>
    <p:sldId id="294" r:id="rId41"/>
    <p:sldId id="301" r:id="rId42"/>
    <p:sldId id="27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70" autoAdjust="0"/>
    <p:restoredTop sz="94660"/>
  </p:normalViewPr>
  <p:slideViewPr>
    <p:cSldViewPr snapToGrid="0">
      <p:cViewPr>
        <p:scale>
          <a:sx n="98" d="100"/>
          <a:sy n="98" d="100"/>
        </p:scale>
        <p:origin x="72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5" Type="http://schemas.openxmlformats.org/officeDocument/2006/relationships/package" Target="../embeddings/Dibujo_de_Microsoft_Visio2.vsdx"/><Relationship Id="rId4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Bici-o-matic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Alumnos:</a:t>
            </a:r>
          </a:p>
          <a:p>
            <a:r>
              <a:rPr lang="es-CL" dirty="0" smtClean="0"/>
              <a:t>Alejandro Llanos- Michel Adasme</a:t>
            </a:r>
          </a:p>
          <a:p>
            <a:r>
              <a:rPr lang="es-CL" dirty="0" smtClean="0"/>
              <a:t>Profesor:</a:t>
            </a:r>
          </a:p>
          <a:p>
            <a:r>
              <a:rPr lang="es-CL" dirty="0" smtClean="0"/>
              <a:t>Christian Lazcano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99428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/>
              <a:t>Alcance del </a:t>
            </a:r>
            <a:r>
              <a:rPr lang="es-CL" b="1" dirty="0" smtClean="0"/>
              <a:t>proyecto</a:t>
            </a:r>
            <a:endParaRPr lang="es-CL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269099" y="757881"/>
            <a:ext cx="8534400" cy="4128074"/>
          </a:xfrm>
        </p:spPr>
        <p:txBody>
          <a:bodyPr/>
          <a:lstStyle/>
          <a:p>
            <a:r>
              <a:rPr lang="es-CL" dirty="0" smtClean="0"/>
              <a:t>Que hace:</a:t>
            </a:r>
          </a:p>
          <a:p>
            <a:pPr lvl="0"/>
            <a:r>
              <a:rPr lang="es-CL" b="1" dirty="0" smtClean="0"/>
              <a:t>Control de usuarios.</a:t>
            </a:r>
            <a:endParaRPr lang="es-CL" dirty="0"/>
          </a:p>
          <a:p>
            <a:pPr lvl="0"/>
            <a:r>
              <a:rPr lang="es-MX" b="1" dirty="0"/>
              <a:t>El sistema debe ser capaz de administrar 1 o más sucursales.</a:t>
            </a:r>
            <a:endParaRPr lang="es-CL" dirty="0"/>
          </a:p>
          <a:p>
            <a:pPr lvl="0"/>
            <a:r>
              <a:rPr lang="es-MX" b="1" dirty="0"/>
              <a:t>El  sitio web brindara información de la tienda y será el link entre este y la herramienta</a:t>
            </a:r>
            <a:r>
              <a:rPr lang="es-MX" b="1" dirty="0" smtClean="0"/>
              <a:t>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8540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/>
              <a:t>Alcance del </a:t>
            </a:r>
            <a:r>
              <a:rPr lang="es-CL" b="1" dirty="0" smtClean="0"/>
              <a:t>proyecto</a:t>
            </a:r>
            <a:endParaRPr lang="es-CL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335001" y="1054443"/>
            <a:ext cx="8534400" cy="4128074"/>
          </a:xfrm>
        </p:spPr>
        <p:txBody>
          <a:bodyPr/>
          <a:lstStyle/>
          <a:p>
            <a:r>
              <a:rPr lang="es-CL" dirty="0" smtClean="0"/>
              <a:t>Que </a:t>
            </a:r>
            <a:r>
              <a:rPr lang="es-CL" b="1" dirty="0" smtClean="0"/>
              <a:t>NO</a:t>
            </a:r>
            <a:r>
              <a:rPr lang="es-CL" dirty="0" smtClean="0"/>
              <a:t> hace:</a:t>
            </a:r>
          </a:p>
          <a:p>
            <a:r>
              <a:rPr lang="es-CL" b="1" dirty="0" smtClean="0"/>
              <a:t>El sistema no generara boletas.</a:t>
            </a:r>
          </a:p>
          <a:p>
            <a:r>
              <a:rPr lang="es-CL" b="1" dirty="0" smtClean="0"/>
              <a:t>El sistema no elimina datos, solo deshabilita.</a:t>
            </a:r>
          </a:p>
          <a:p>
            <a:r>
              <a:rPr lang="es-CL" b="1" dirty="0" smtClean="0"/>
              <a:t>La herramienta web no será responsiva.</a:t>
            </a:r>
          </a:p>
          <a:p>
            <a:pPr marL="0" indent="0">
              <a:buNone/>
            </a:pPr>
            <a:endParaRPr lang="es-CL" b="1" dirty="0" smtClean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66163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Estado del </a:t>
            </a:r>
            <a:r>
              <a:rPr lang="es-CL" b="1" dirty="0" smtClean="0"/>
              <a:t>arte</a:t>
            </a:r>
            <a:endParaRPr lang="es-CL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409142" y="2125362"/>
            <a:ext cx="8534400" cy="4128074"/>
          </a:xfrm>
        </p:spPr>
        <p:txBody>
          <a:bodyPr/>
          <a:lstStyle/>
          <a:p>
            <a:r>
              <a:rPr lang="es-CL" dirty="0" smtClean="0"/>
              <a:t>Que existe en chile y extranjero - comparar</a:t>
            </a:r>
            <a:endParaRPr lang="es-CL" dirty="0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923054"/>
              </p:ext>
            </p:extLst>
          </p:nvPr>
        </p:nvGraphicFramePr>
        <p:xfrm>
          <a:off x="1687204" y="2125362"/>
          <a:ext cx="6838958" cy="24163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9250"/>
                <a:gridCol w="1320016"/>
                <a:gridCol w="1856156"/>
                <a:gridCol w="1593536"/>
              </a:tblGrid>
              <a:tr h="2688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</a:rPr>
                        <a:t>Bici-o-Matic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Mifixie.cl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Momabikes.com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52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Ofrece un sistema de venta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Si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No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No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52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Personalización de colores 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No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SI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SI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044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Personalización de componentes/accesorios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SI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No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No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90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Adaptabilidad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SI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No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>
                          <a:effectLst/>
                        </a:rPr>
                        <a:t>No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904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</a:rPr>
                        <a:t> </a:t>
                      </a:r>
                      <a:r>
                        <a:rPr lang="es-MX" sz="1100" dirty="0" smtClean="0">
                          <a:effectLst/>
                        </a:rPr>
                        <a:t>Ofrece sitio web</a:t>
                      </a:r>
                      <a:endParaRPr lang="es-MX" sz="1100" dirty="0" smtClean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>
                          <a:effectLst/>
                        </a:rPr>
                        <a:t> </a:t>
                      </a:r>
                      <a:r>
                        <a:rPr lang="es-MX" sz="1100" dirty="0" smtClean="0">
                          <a:effectLst/>
                        </a:rPr>
                        <a:t>SI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 smtClean="0">
                          <a:effectLst/>
                        </a:rPr>
                        <a:t>No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100" dirty="0" smtClean="0">
                          <a:effectLst/>
                        </a:rPr>
                        <a:t>No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07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Estado del </a:t>
            </a:r>
            <a:r>
              <a:rPr lang="es-CL" b="1" dirty="0" smtClean="0"/>
              <a:t>arte</a:t>
            </a:r>
            <a:endParaRPr lang="es-CL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335001" y="0"/>
            <a:ext cx="8534400" cy="4128074"/>
          </a:xfrm>
        </p:spPr>
        <p:txBody>
          <a:bodyPr/>
          <a:lstStyle/>
          <a:p>
            <a:r>
              <a:rPr lang="es-CL" dirty="0" smtClean="0"/>
              <a:t>Mifixie.cl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040" y="2441601"/>
            <a:ext cx="6541356" cy="374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63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Estado del </a:t>
            </a:r>
            <a:r>
              <a:rPr lang="es-CL" b="1" dirty="0" smtClean="0"/>
              <a:t>arte</a:t>
            </a:r>
            <a:endParaRPr lang="es-CL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1335001" y="-89703"/>
            <a:ext cx="8534400" cy="4128074"/>
          </a:xfrm>
        </p:spPr>
        <p:txBody>
          <a:bodyPr/>
          <a:lstStyle/>
          <a:p>
            <a:r>
              <a:rPr lang="es-CL" dirty="0" smtClean="0"/>
              <a:t>Momabikes.com</a:t>
            </a:r>
            <a:endParaRPr lang="es-C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157" y="1974334"/>
            <a:ext cx="5545737" cy="455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7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 smtClean="0"/>
              <a:t>Justificación Técnica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092411"/>
            <a:ext cx="8534400" cy="4161024"/>
          </a:xfrm>
        </p:spPr>
        <p:txBody>
          <a:bodyPr/>
          <a:lstStyle/>
          <a:p>
            <a:endParaRPr lang="es-CL" dirty="0"/>
          </a:p>
        </p:txBody>
      </p:sp>
      <p:pic>
        <p:nvPicPr>
          <p:cNvPr id="2056" name="Picture 8" descr="http://1.bp.blogspot.com/-YJQXDC3CM5s/Un8lEJ11exI/AAAAAAAAAs4/ALYWTrtKwfc/s1600/aprender-ph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904" y="1939683"/>
            <a:ext cx="3732684" cy="20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://geteverything.org/wp-content/uploads/2013/08/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71" y="2245402"/>
            <a:ext cx="3818324" cy="23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://upload.wikimedia.org/wikipedia/en/thumb/7/72/JQuery_UI_Logo.svg/559px-JQuery_UI_Logo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06" y="5022196"/>
            <a:ext cx="3376571" cy="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evbdn.eventbrite.com/s3-s3/eventlogos/12632461/screenshot20140131at3.32.00p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314" y="4731813"/>
            <a:ext cx="1602781" cy="13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es.8elite.com/files/2012/09/JQuery_logo_color_onwhite-300x7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394" y="3724359"/>
            <a:ext cx="285750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79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 smtClean="0"/>
              <a:t>Justificación Legal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35001" y="576649"/>
            <a:ext cx="8534400" cy="4161024"/>
          </a:xfrm>
        </p:spPr>
        <p:txBody>
          <a:bodyPr/>
          <a:lstStyle/>
          <a:p>
            <a:r>
              <a:rPr lang="es-CL" dirty="0"/>
              <a:t>ley 17.336 </a:t>
            </a:r>
            <a:r>
              <a:rPr lang="es-CL" dirty="0" smtClean="0"/>
              <a:t>también conocida como la ley de propiedad intelectual o derechos de autor.</a:t>
            </a:r>
          </a:p>
          <a:p>
            <a:r>
              <a:rPr lang="es-CL" dirty="0" smtClean="0"/>
              <a:t>Ley 19.628 o “</a:t>
            </a:r>
            <a:r>
              <a:rPr lang="es-CL" dirty="0"/>
              <a:t>PROTECCION DE DATOS DE CARACTER </a:t>
            </a:r>
            <a:r>
              <a:rPr lang="es-CL" dirty="0" smtClean="0"/>
              <a:t>PERSONAL”</a:t>
            </a: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797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 smtClean="0"/>
              <a:t>Justificación económica</a:t>
            </a:r>
            <a:endParaRPr lang="es-CL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692985"/>
              </p:ext>
            </p:extLst>
          </p:nvPr>
        </p:nvGraphicFramePr>
        <p:xfrm>
          <a:off x="1335001" y="1872029"/>
          <a:ext cx="6484620" cy="18354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5975"/>
                <a:gridCol w="2061210"/>
                <a:gridCol w="752475"/>
                <a:gridCol w="900430"/>
                <a:gridCol w="989965"/>
                <a:gridCol w="964565"/>
              </a:tblGrid>
              <a:tr h="3371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 dirty="0">
                          <a:effectLst/>
                        </a:rPr>
                        <a:t>ID PRODUCTO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 dirty="0">
                          <a:effectLst/>
                        </a:rPr>
                        <a:t>INSUMOS / Productos o Servicios consumidos en el Desarrollo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CANTIDAD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COSTO Unidad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SUBTOTAL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TOTAL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I-CD-001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Viajes Para Reuniones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8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20.000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160.000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160.000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I-CD-002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Internet (Mensual)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30.000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90.000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250.000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I-CD-003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Luz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30.000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90.000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340.000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I-CD-004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Sueldos (Mensual) (4050 x hrs)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6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700.000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4.200.000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4.540.000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I-CD-005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Alimentos 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200.000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600.000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5.140.000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I-CD-006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Licencia Sublime Text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4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40.000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160.000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5.300.000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I-CD-007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Gastos Administrativos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50.000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50.000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000">
                          <a:effectLst/>
                        </a:rPr>
                        <a:t>5.350.000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 dirty="0">
                          <a:effectLst/>
                        </a:rPr>
                        <a:t>COSTO DIRECTO INSUMOS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 dirty="0">
                          <a:effectLst/>
                        </a:rPr>
                        <a:t>$ 5.350.000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723354"/>
              </p:ext>
            </p:extLst>
          </p:nvPr>
        </p:nvGraphicFramePr>
        <p:xfrm>
          <a:off x="1467820" y="4056875"/>
          <a:ext cx="6341110" cy="130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5975"/>
                <a:gridCol w="2289810"/>
                <a:gridCol w="752475"/>
                <a:gridCol w="729615"/>
                <a:gridCol w="809625"/>
                <a:gridCol w="943610"/>
              </a:tblGrid>
              <a:tr h="3238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 dirty="0">
                          <a:effectLst/>
                        </a:rPr>
                        <a:t>ID PRODUCTO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 dirty="0">
                          <a:effectLst/>
                        </a:rPr>
                        <a:t>INSUMOS / Productos o Servicios consumidos en la IMPLEMENTACION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CANTIDAD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COSTO Unidad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SUBTOTAL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TOTAL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I-CI-001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Mano de Obra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$ 500.000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$ 1.000.000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$ 1.000.000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I-CI-002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Hosting Profesional 12 GB (Anual)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1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$ 40.000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$ 40.000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$ 1.040.000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I-CI-003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Computador (Si es que requiere)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2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$ 200.000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$ 400.000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$ 1.440.000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</a:tr>
              <a:tr h="1619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 dirty="0">
                          <a:effectLst/>
                        </a:rPr>
                        <a:t> 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COSTO DIRECTO INSUMOS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>
                          <a:effectLst/>
                        </a:rPr>
                        <a:t> </a:t>
                      </a:r>
                      <a:endParaRPr lang="es-CL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000" dirty="0">
                          <a:effectLst/>
                        </a:rPr>
                        <a:t>$ 1.440.000</a:t>
                      </a:r>
                      <a:endParaRPr lang="es-CL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</a:tr>
            </a:tbl>
          </a:graphicData>
        </a:graphic>
      </p:graphicFrame>
      <p:sp>
        <p:nvSpPr>
          <p:cNvPr id="6" name="Marcador de contenido 2"/>
          <p:cNvSpPr txBox="1">
            <a:spLocks/>
          </p:cNvSpPr>
          <p:nvPr/>
        </p:nvSpPr>
        <p:spPr>
          <a:xfrm>
            <a:off x="8493210" y="1293341"/>
            <a:ext cx="2677298" cy="4708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C</a:t>
            </a:r>
            <a:r>
              <a:rPr lang="es-CL" dirty="0" smtClean="0"/>
              <a:t>osto </a:t>
            </a:r>
            <a:r>
              <a:rPr lang="es-CL" dirty="0"/>
              <a:t>total de  </a:t>
            </a:r>
            <a:r>
              <a:rPr lang="es-CL" dirty="0">
                <a:solidFill>
                  <a:srgbClr val="FF0000"/>
                </a:solidFill>
              </a:rPr>
              <a:t>$</a:t>
            </a:r>
            <a:r>
              <a:rPr lang="es-CL" dirty="0" smtClean="0">
                <a:solidFill>
                  <a:srgbClr val="FF0000"/>
                </a:solidFill>
              </a:rPr>
              <a:t>6.790.000</a:t>
            </a:r>
            <a:endParaRPr lang="es-C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376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 smtClean="0"/>
              <a:t>Justificación financiera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35001" y="1344266"/>
            <a:ext cx="8534400" cy="4161024"/>
          </a:xfrm>
        </p:spPr>
        <p:txBody>
          <a:bodyPr/>
          <a:lstStyle/>
          <a:p>
            <a:r>
              <a:rPr lang="es-CL" dirty="0" smtClean="0"/>
              <a:t>Considerando solo el armado de bicicletas:</a:t>
            </a:r>
          </a:p>
          <a:p>
            <a:endParaRPr lang="es-CL" dirty="0" smtClean="0"/>
          </a:p>
          <a:p>
            <a:endParaRPr lang="es-CL" dirty="0"/>
          </a:p>
          <a:p>
            <a:endParaRPr lang="es-CL" dirty="0" smtClean="0"/>
          </a:p>
          <a:p>
            <a:endParaRPr lang="es-CL" dirty="0"/>
          </a:p>
          <a:p>
            <a:endParaRPr lang="es-CL" dirty="0" smtClean="0"/>
          </a:p>
          <a:p>
            <a:r>
              <a:rPr lang="es-CL" dirty="0" smtClean="0"/>
              <a:t>En conclusión estaría recobrando la inversión a los 2 meses.</a:t>
            </a:r>
            <a:endParaRPr lang="es-CL" dirty="0"/>
          </a:p>
          <a:p>
            <a:endParaRPr lang="es-CL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858980"/>
              </p:ext>
            </p:extLst>
          </p:nvPr>
        </p:nvGraphicFramePr>
        <p:xfrm>
          <a:off x="1538201" y="2457270"/>
          <a:ext cx="8128000" cy="1702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 smtClean="0"/>
                        <a:t>Antes proyecto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Después proyecto</a:t>
                      </a:r>
                      <a:r>
                        <a:rPr lang="es-CL" baseline="0" dirty="0" smtClean="0"/>
                        <a:t> </a:t>
                      </a:r>
                      <a:endParaRPr lang="es-CL" dirty="0"/>
                    </a:p>
                  </a:txBody>
                  <a:tcPr/>
                </a:tc>
              </a:tr>
              <a:tr h="1331419">
                <a:tc>
                  <a:txBody>
                    <a:bodyPr/>
                    <a:lstStyle/>
                    <a:p>
                      <a:r>
                        <a:rPr lang="es-CL" dirty="0" smtClean="0"/>
                        <a:t>3 bicicletas al mes</a:t>
                      </a:r>
                    </a:p>
                    <a:p>
                      <a:r>
                        <a:rPr lang="es-CL" dirty="0" smtClean="0"/>
                        <a:t>Ganancia</a:t>
                      </a:r>
                    </a:p>
                    <a:p>
                      <a:r>
                        <a:rPr lang="es-C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$3.150.000 aproximadamente 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6 bicicletas</a:t>
                      </a:r>
                      <a:r>
                        <a:rPr lang="es-CL" baseline="0" dirty="0" smtClean="0"/>
                        <a:t> al mes</a:t>
                      </a:r>
                    </a:p>
                    <a:p>
                      <a:r>
                        <a:rPr lang="es-CL" baseline="0" dirty="0" smtClean="0"/>
                        <a:t>Ganancia</a:t>
                      </a:r>
                    </a:p>
                    <a:p>
                      <a:r>
                        <a:rPr lang="es-C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$6.300.000 aproximadamente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15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 smtClean="0"/>
              <a:t>Justificación financiera 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35001" y="1639330"/>
            <a:ext cx="8534400" cy="4161024"/>
          </a:xfrm>
        </p:spPr>
        <p:txBody>
          <a:bodyPr>
            <a:normAutofit/>
          </a:bodyPr>
          <a:lstStyle/>
          <a:p>
            <a:r>
              <a:rPr lang="es-CL" dirty="0" smtClean="0"/>
              <a:t>Considerando lo anterior para el retorno de inversión de nosotros debemos considerar lo siguiente.</a:t>
            </a:r>
          </a:p>
          <a:p>
            <a:r>
              <a:rPr lang="es-CL" dirty="0" smtClean="0"/>
              <a:t>Este proyecto fue echo a la medida.</a:t>
            </a:r>
          </a:p>
          <a:p>
            <a:r>
              <a:rPr lang="es-CL" dirty="0" smtClean="0"/>
              <a:t>Solo se cobrara una licencia por cliente.</a:t>
            </a:r>
          </a:p>
          <a:p>
            <a:r>
              <a:rPr lang="es-CL" dirty="0" smtClean="0"/>
              <a:t>Se cobrara una mantención mensual de $100.000.</a:t>
            </a:r>
          </a:p>
          <a:p>
            <a:endParaRPr lang="es-CL" dirty="0" smtClean="0"/>
          </a:p>
          <a:p>
            <a:r>
              <a:rPr lang="es-CL" dirty="0" smtClean="0"/>
              <a:t>En conclusión para poder generar un retorno de la inversión debemos contar con 2 clientes mas y alrededor del año habremos generado $8.100.000 </a:t>
            </a: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11627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 smtClean="0"/>
              <a:t>Resumen del Proyecto</a:t>
            </a:r>
            <a:endParaRPr lang="es-C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683" y="781300"/>
            <a:ext cx="8534400" cy="4103360"/>
          </a:xfrm>
        </p:spPr>
        <p:txBody>
          <a:bodyPr/>
          <a:lstStyle/>
          <a:p>
            <a:pPr lvl="1"/>
            <a:r>
              <a:rPr lang="es-CL" dirty="0" smtClean="0"/>
              <a:t>SCCYCLES</a:t>
            </a:r>
          </a:p>
          <a:p>
            <a:pPr lvl="1"/>
            <a:r>
              <a:rPr lang="es-CL" dirty="0"/>
              <a:t>El problema detectado</a:t>
            </a:r>
          </a:p>
          <a:p>
            <a:pPr marL="457200" lvl="1" indent="0">
              <a:buNone/>
            </a:pPr>
            <a:endParaRPr lang="es-CL" dirty="0"/>
          </a:p>
          <a:p>
            <a:pPr lvl="1"/>
            <a:endParaRPr lang="es-CL" dirty="0"/>
          </a:p>
          <a:p>
            <a:pPr marL="0" indent="0">
              <a:buNone/>
            </a:pPr>
            <a:endParaRPr lang="es-CL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479" y="3388692"/>
            <a:ext cx="1858348" cy="26950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178" y="3231780"/>
            <a:ext cx="4022810" cy="301710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810" y="1724713"/>
            <a:ext cx="4669546" cy="128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5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/>
              <a:t>Análisis de </a:t>
            </a:r>
            <a:r>
              <a:rPr lang="es-CL" b="1" dirty="0" smtClean="0"/>
              <a:t>riesgos</a:t>
            </a:r>
            <a:endParaRPr lang="es-CL" dirty="0"/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9166880"/>
              </p:ext>
            </p:extLst>
          </p:nvPr>
        </p:nvGraphicFramePr>
        <p:xfrm>
          <a:off x="1408670" y="1655805"/>
          <a:ext cx="8625016" cy="44237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94076"/>
                <a:gridCol w="1393886"/>
                <a:gridCol w="1474759"/>
                <a:gridCol w="995894"/>
                <a:gridCol w="2301640"/>
                <a:gridCol w="1464761"/>
              </a:tblGrid>
              <a:tr h="2329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Número</a:t>
                      </a:r>
                      <a:endParaRPr lang="es-CL" sz="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Riesgo</a:t>
                      </a:r>
                      <a:endParaRPr lang="es-CL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Probabilidad</a:t>
                      </a:r>
                      <a:endParaRPr lang="es-CL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Impacto</a:t>
                      </a:r>
                      <a:endParaRPr lang="es-CL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Mitigación</a:t>
                      </a:r>
                      <a:endParaRPr lang="es-CL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Responsable</a:t>
                      </a:r>
                      <a:endParaRPr lang="es-CL" sz="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2023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1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Corte de luz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Muy Baja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Alto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Chilectra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31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2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Condiciones climáticas adversas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617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3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Fallo de conexión al servidor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Alto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Contactarse con el equipo de desarrollo, para corregir fallos o problemas presentes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Administrador.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3103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4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Tiempo de desarrollo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Alto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Negociar con el cliente aumentos de plazos o recursos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Equipo de desarrollo.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6178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5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Problemas con el Manejo del sistema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Baja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Volver a realizar una capacitación o tratar los problemas específicos o dudad que pueda presentar el cliente.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Equipo de Trabajo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72167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6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Falla en Hardware (local)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Contactarse con nosotros para realizar las operaciones correspondientes, o contactar servicio técnico.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Equipo de Trabajo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</a:tr>
              <a:tr h="35147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7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 Inexperiencia del cliente  en informática.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Alta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Capacitación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Equipo de Trabajo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</a:tr>
              <a:tr h="5294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8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Infraestructura deficiente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Alta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Consultar con el equipo de trabajo para llegar a un acuerdo y comprar la infraestructura necesaria.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Cliente y equipo de trabajo.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</a:tr>
              <a:tr h="5294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9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Poca disponibilidad del cliente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Baja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Media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>
                          <a:effectLst/>
                        </a:rPr>
                        <a:t>Coordinar con anticipación con el cliente y comunicarse mediante otros medios si la reunión no es posible.</a:t>
                      </a:r>
                      <a:endParaRPr lang="es-CL" sz="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 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800" dirty="0">
                          <a:effectLst/>
                        </a:rPr>
                        <a:t>Equipo de trabajo</a:t>
                      </a:r>
                      <a:endParaRPr lang="es-CL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5827" marR="25827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163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/>
              <a:t>Especificación de </a:t>
            </a:r>
            <a:r>
              <a:rPr lang="es-CL" b="1" dirty="0" smtClean="0"/>
              <a:t>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35001" y="1771136"/>
            <a:ext cx="8534400" cy="4169262"/>
          </a:xfrm>
        </p:spPr>
        <p:txBody>
          <a:bodyPr>
            <a:normAutofit fontScale="85000" lnSpcReduction="10000"/>
          </a:bodyPr>
          <a:lstStyle/>
          <a:p>
            <a:r>
              <a:rPr lang="es-CL" b="1" dirty="0" smtClean="0"/>
              <a:t>Funcionales:</a:t>
            </a:r>
          </a:p>
          <a:p>
            <a:pPr lvl="0"/>
            <a:r>
              <a:rPr lang="es-MX" dirty="0"/>
              <a:t>El sistema generara un presupuesto a partir de las selecciones del cliente.</a:t>
            </a:r>
            <a:endParaRPr lang="es-CL" dirty="0"/>
          </a:p>
          <a:p>
            <a:pPr lvl="0"/>
            <a:r>
              <a:rPr lang="es-MX" dirty="0"/>
              <a:t>El sistema creara ficha de pedido.</a:t>
            </a:r>
            <a:endParaRPr lang="es-CL" dirty="0"/>
          </a:p>
          <a:p>
            <a:pPr lvl="0"/>
            <a:r>
              <a:rPr lang="es-MX" dirty="0"/>
              <a:t>El sistema manejara control de inventario.</a:t>
            </a:r>
            <a:endParaRPr lang="es-CL" dirty="0"/>
          </a:p>
          <a:p>
            <a:pPr lvl="0"/>
            <a:r>
              <a:rPr lang="es-MX" dirty="0"/>
              <a:t>El sistema contara con varios niveles de usuario.</a:t>
            </a:r>
            <a:endParaRPr lang="es-CL" dirty="0"/>
          </a:p>
          <a:p>
            <a:pPr lvl="0"/>
            <a:r>
              <a:rPr lang="es-MX" dirty="0"/>
              <a:t>El  sitio web brindara información de la tienda y será el link entre este y la herramienta.</a:t>
            </a:r>
            <a:endParaRPr lang="es-CL" dirty="0"/>
          </a:p>
          <a:p>
            <a:pPr lvl="0"/>
            <a:r>
              <a:rPr lang="es-MX" dirty="0"/>
              <a:t>El usuario debería poder compartir sus "creaciones" en redes sociales.</a:t>
            </a:r>
            <a:endParaRPr lang="es-CL" dirty="0"/>
          </a:p>
          <a:p>
            <a:pPr lvl="0"/>
            <a:r>
              <a:rPr lang="es-MX" dirty="0"/>
              <a:t>Todo usuario para poder concretar un pedido deberá estar registrado/logueado en la herramienta.</a:t>
            </a:r>
            <a:endParaRPr lang="es-CL" dirty="0"/>
          </a:p>
          <a:p>
            <a:pPr lvl="0"/>
            <a:r>
              <a:rPr lang="es-MX" dirty="0"/>
              <a:t>El sistema debe ser capaz de administrar 1 o más sucursales.</a:t>
            </a: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2044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/>
              <a:t>Especificación de </a:t>
            </a:r>
            <a:r>
              <a:rPr lang="es-CL" b="1" dirty="0" smtClean="0"/>
              <a:t>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35001" y="1721709"/>
            <a:ext cx="8534400" cy="4169262"/>
          </a:xfrm>
        </p:spPr>
        <p:txBody>
          <a:bodyPr>
            <a:normAutofit fontScale="85000" lnSpcReduction="20000"/>
          </a:bodyPr>
          <a:lstStyle/>
          <a:p>
            <a:r>
              <a:rPr lang="es-CL" b="1" dirty="0" smtClean="0"/>
              <a:t>NO Funcionales:</a:t>
            </a:r>
          </a:p>
          <a:p>
            <a:pPr lvl="0"/>
            <a:r>
              <a:rPr lang="es-CL" dirty="0"/>
              <a:t>El sistema deberá ser capaz de manejar un alto nuero de productos y accesorios de bicicletas.</a:t>
            </a:r>
          </a:p>
          <a:p>
            <a:pPr lvl="0"/>
            <a:r>
              <a:rPr lang="es-CL" dirty="0"/>
              <a:t>La interfaz del sistema será compatible con tecnologías touch.</a:t>
            </a:r>
          </a:p>
          <a:p>
            <a:pPr lvl="0"/>
            <a:r>
              <a:rPr lang="es-CL" dirty="0"/>
              <a:t>El lenguaje de programación será PHP y Jquery.</a:t>
            </a:r>
          </a:p>
          <a:p>
            <a:pPr lvl="0"/>
            <a:r>
              <a:rPr lang="es-CL" dirty="0"/>
              <a:t>La base de Datos será misal.</a:t>
            </a:r>
          </a:p>
          <a:p>
            <a:pPr lvl="0"/>
            <a:r>
              <a:rPr lang="es-CL" dirty="0"/>
              <a:t>El sistema será escalable.</a:t>
            </a:r>
          </a:p>
          <a:p>
            <a:pPr lvl="0"/>
            <a:r>
              <a:rPr lang="es-CL" dirty="0"/>
              <a:t>El sistema será a la medida del cliente.</a:t>
            </a:r>
          </a:p>
          <a:p>
            <a:pPr lvl="0"/>
            <a:r>
              <a:rPr lang="es-CL" dirty="0"/>
              <a:t>El sistema deberá contar con las medidas de seguridad necesarias.</a:t>
            </a:r>
          </a:p>
          <a:p>
            <a:pPr lvl="0"/>
            <a:r>
              <a:rPr lang="es-CL" dirty="0"/>
              <a:t>El sistema deberá tener un GUI correspondiente al empresa (colores).</a:t>
            </a:r>
          </a:p>
          <a:p>
            <a:pPr lvl="0"/>
            <a:r>
              <a:rPr lang="es-CL" dirty="0"/>
              <a:t>La GUI será sencilla y amigable para el usuario.</a:t>
            </a:r>
          </a:p>
          <a:p>
            <a:r>
              <a:rPr lang="es-CL" dirty="0"/>
              <a:t>El servidor deberá ser VPS</a:t>
            </a:r>
          </a:p>
        </p:txBody>
      </p:sp>
    </p:spTree>
    <p:extLst>
      <p:ext uri="{BB962C8B-B14F-4D97-AF65-F5344CB8AC3E}">
        <p14:creationId xmlns:p14="http://schemas.microsoft.com/office/powerpoint/2010/main" val="520713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/>
              <a:t>Metodología de </a:t>
            </a:r>
            <a:r>
              <a:rPr lang="es-CL" b="1" dirty="0" smtClean="0"/>
              <a:t>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141838"/>
            <a:ext cx="8534400" cy="4111597"/>
          </a:xfrm>
        </p:spPr>
        <p:txBody>
          <a:bodyPr/>
          <a:lstStyle/>
          <a:p>
            <a:endParaRPr lang="es-CL" dirty="0"/>
          </a:p>
        </p:txBody>
      </p:sp>
      <p:pic>
        <p:nvPicPr>
          <p:cNvPr id="4" name="Imagen 3" descr="http://osc.co.cr/wp-content/uploads/2011/06/incremental.jpe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02" y="2141838"/>
            <a:ext cx="7040314" cy="2957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1269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Planificación del </a:t>
            </a:r>
            <a:r>
              <a:rPr lang="es-CL" b="1" dirty="0" smtClean="0"/>
              <a:t>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5" name="Conector recto 3"/>
          <p:cNvSpPr/>
          <p:nvPr/>
        </p:nvSpPr>
        <p:spPr>
          <a:xfrm>
            <a:off x="5406447" y="2840474"/>
            <a:ext cx="2482215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82595" y="45720"/>
                </a:lnTo>
                <a:lnTo>
                  <a:pt x="2482595" y="10606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Conector recto 4"/>
          <p:cNvSpPr/>
          <p:nvPr/>
        </p:nvSpPr>
        <p:spPr>
          <a:xfrm>
            <a:off x="5406447" y="2886194"/>
            <a:ext cx="2245360" cy="8267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3508"/>
                </a:lnTo>
                <a:lnTo>
                  <a:pt x="2245688" y="763508"/>
                </a:lnTo>
                <a:lnTo>
                  <a:pt x="2245688" y="82708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Conector recto 5"/>
          <p:cNvSpPr/>
          <p:nvPr/>
        </p:nvSpPr>
        <p:spPr>
          <a:xfrm>
            <a:off x="5406447" y="2886194"/>
            <a:ext cx="1646555" cy="167513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1693"/>
                </a:lnTo>
                <a:lnTo>
                  <a:pt x="1646991" y="1611693"/>
                </a:lnTo>
                <a:lnTo>
                  <a:pt x="1646991" y="167526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Conector recto 6"/>
          <p:cNvSpPr/>
          <p:nvPr/>
        </p:nvSpPr>
        <p:spPr>
          <a:xfrm>
            <a:off x="4846377" y="2886194"/>
            <a:ext cx="969645" cy="16821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1908" y="0"/>
                </a:moveTo>
                <a:lnTo>
                  <a:pt x="551908" y="1618968"/>
                </a:lnTo>
                <a:lnTo>
                  <a:pt x="0" y="1618968"/>
                </a:lnTo>
                <a:lnTo>
                  <a:pt x="0" y="16825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onector recto 7"/>
          <p:cNvSpPr/>
          <p:nvPr/>
        </p:nvSpPr>
        <p:spPr>
          <a:xfrm>
            <a:off x="3908482" y="2886194"/>
            <a:ext cx="1497330" cy="828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97934" y="0"/>
                </a:moveTo>
                <a:lnTo>
                  <a:pt x="1497934" y="765516"/>
                </a:lnTo>
                <a:lnTo>
                  <a:pt x="0" y="765516"/>
                </a:lnTo>
                <a:lnTo>
                  <a:pt x="0" y="82909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Conector recto 8"/>
          <p:cNvSpPr/>
          <p:nvPr/>
        </p:nvSpPr>
        <p:spPr>
          <a:xfrm>
            <a:off x="3190932" y="2840474"/>
            <a:ext cx="221488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15119" y="45720"/>
                </a:moveTo>
                <a:lnTo>
                  <a:pt x="0" y="45720"/>
                </a:lnTo>
                <a:lnTo>
                  <a:pt x="0" y="6366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11" name="Grupo 10"/>
          <p:cNvGrpSpPr/>
          <p:nvPr/>
        </p:nvGrpSpPr>
        <p:grpSpPr>
          <a:xfrm>
            <a:off x="4672387" y="2411214"/>
            <a:ext cx="1480820" cy="481965"/>
            <a:chOff x="2578429" y="0"/>
            <a:chExt cx="1481241" cy="482487"/>
          </a:xfrm>
        </p:grpSpPr>
        <p:sp>
          <p:nvSpPr>
            <p:cNvPr id="12" name="Rectángulo 11"/>
            <p:cNvSpPr/>
            <p:nvPr/>
          </p:nvSpPr>
          <p:spPr>
            <a:xfrm>
              <a:off x="2578429" y="0"/>
              <a:ext cx="146762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92048" y="7311"/>
              <a:ext cx="146762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Jefe de proyecto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192452" y="2690614"/>
            <a:ext cx="850265" cy="195580"/>
            <a:chOff x="3098461" y="279485"/>
            <a:chExt cx="585434" cy="158392"/>
          </a:xfrm>
        </p:grpSpPr>
        <p:sp>
          <p:nvSpPr>
            <p:cNvPr id="15" name="Rectángulo 14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094287" y="2916674"/>
            <a:ext cx="1403985" cy="474980"/>
            <a:chOff x="0" y="505499"/>
            <a:chExt cx="1404164" cy="475176"/>
          </a:xfrm>
        </p:grpSpPr>
        <p:sp>
          <p:nvSpPr>
            <p:cNvPr id="18" name="Rectángulo 17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Calidad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2773102" y="3712964"/>
            <a:ext cx="1306195" cy="474980"/>
            <a:chOff x="678862" y="1302258"/>
            <a:chExt cx="973942" cy="475176"/>
          </a:xfrm>
        </p:grpSpPr>
        <p:sp>
          <p:nvSpPr>
            <p:cNvPr id="21" name="Rectángulo 20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Analista Funcional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3227762" y="4049514"/>
            <a:ext cx="981710" cy="234315"/>
            <a:chOff x="1133582" y="1638598"/>
            <a:chExt cx="981826" cy="234746"/>
          </a:xfrm>
        </p:grpSpPr>
        <p:sp>
          <p:nvSpPr>
            <p:cNvPr id="24" name="Rectángulo 23"/>
            <p:cNvSpPr/>
            <p:nvPr/>
          </p:nvSpPr>
          <p:spPr>
            <a:xfrm>
              <a:off x="1133582" y="1638599"/>
              <a:ext cx="981826" cy="2347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1133582" y="1638598"/>
              <a:ext cx="981826" cy="234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2543232" y="3251319"/>
            <a:ext cx="1024890" cy="307975"/>
            <a:chOff x="449557" y="840182"/>
            <a:chExt cx="1025408" cy="308483"/>
          </a:xfrm>
        </p:grpSpPr>
        <p:sp>
          <p:nvSpPr>
            <p:cNvPr id="27" name="Rectángulo 26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3723062" y="4591804"/>
            <a:ext cx="1344295" cy="474980"/>
            <a:chOff x="1629125" y="2181169"/>
            <a:chExt cx="650482" cy="475176"/>
          </a:xfrm>
        </p:grpSpPr>
        <p:sp>
          <p:nvSpPr>
            <p:cNvPr id="30" name="Rectángulo 29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Base de Datos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3963727" y="4981694"/>
            <a:ext cx="1163955" cy="247015"/>
            <a:chOff x="1870004" y="2570911"/>
            <a:chExt cx="912488" cy="261270"/>
          </a:xfrm>
        </p:grpSpPr>
        <p:sp>
          <p:nvSpPr>
            <p:cNvPr id="33" name="Rectángulo 32"/>
            <p:cNvSpPr/>
            <p:nvPr/>
          </p:nvSpPr>
          <p:spPr>
            <a:xfrm>
              <a:off x="1870005" y="2570911"/>
              <a:ext cx="912487" cy="26127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1870004" y="2570911"/>
              <a:ext cx="912488" cy="26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6727882" y="4561324"/>
            <a:ext cx="1452245" cy="474980"/>
            <a:chOff x="4633990" y="2150444"/>
            <a:chExt cx="650482" cy="475176"/>
          </a:xfrm>
        </p:grpSpPr>
        <p:sp>
          <p:nvSpPr>
            <p:cNvPr id="36" name="Rectángulo 35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Documentador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117772" y="4896604"/>
            <a:ext cx="953770" cy="250825"/>
            <a:chOff x="5023823" y="2485719"/>
            <a:chExt cx="585434" cy="158392"/>
          </a:xfrm>
        </p:grpSpPr>
        <p:sp>
          <p:nvSpPr>
            <p:cNvPr id="39" name="Rectángulo 38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7326687" y="3712964"/>
            <a:ext cx="1372870" cy="474980"/>
            <a:chOff x="5232688" y="1302258"/>
            <a:chExt cx="650482" cy="475176"/>
          </a:xfrm>
        </p:grpSpPr>
        <p:sp>
          <p:nvSpPr>
            <p:cNvPr id="42" name="Rectángulo 41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7698797" y="4024749"/>
            <a:ext cx="898525" cy="210185"/>
            <a:chOff x="5604870" y="1613823"/>
            <a:chExt cx="585434" cy="158392"/>
          </a:xfrm>
        </p:grpSpPr>
        <p:sp>
          <p:nvSpPr>
            <p:cNvPr id="45" name="Rectángulo 44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119042" y="2942074"/>
            <a:ext cx="1359535" cy="488315"/>
            <a:chOff x="5465005" y="522182"/>
            <a:chExt cx="655071" cy="488511"/>
          </a:xfrm>
        </p:grpSpPr>
        <p:sp>
          <p:nvSpPr>
            <p:cNvPr id="48" name="Rectángulo 47"/>
            <p:cNvSpPr/>
            <p:nvPr/>
          </p:nvSpPr>
          <p:spPr>
            <a:xfrm>
              <a:off x="5469594" y="535517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465005" y="522182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asistente 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7607357" y="3271004"/>
            <a:ext cx="938530" cy="245745"/>
            <a:chOff x="5808807" y="867584"/>
            <a:chExt cx="600205" cy="163831"/>
          </a:xfrm>
        </p:grpSpPr>
        <p:sp>
          <p:nvSpPr>
            <p:cNvPr id="51" name="Rectángulo 50"/>
            <p:cNvSpPr/>
            <p:nvPr/>
          </p:nvSpPr>
          <p:spPr>
            <a:xfrm>
              <a:off x="5823578" y="867584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5808807" y="8730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53" name="Rectangle 49"/>
          <p:cNvSpPr>
            <a:spLocks noChangeArrowheads="1"/>
          </p:cNvSpPr>
          <p:nvPr/>
        </p:nvSpPr>
        <p:spPr bwMode="auto">
          <a:xfrm>
            <a:off x="1014152" y="12885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kumimoji="0" lang="es-C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Rectangle 64"/>
          <p:cNvSpPr>
            <a:spLocks noChangeArrowheads="1"/>
          </p:cNvSpPr>
          <p:nvPr/>
        </p:nvSpPr>
        <p:spPr bwMode="auto">
          <a:xfrm>
            <a:off x="1014152" y="17457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L" sz="12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L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s-CL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s-CL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97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Planificación del </a:t>
            </a:r>
            <a:r>
              <a:rPr lang="es-CL" b="1" dirty="0" smtClean="0"/>
              <a:t>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s-CL" b="1" dirty="0"/>
              <a:t/>
            </a:r>
            <a:br>
              <a:rPr lang="es-CL" b="1" dirty="0"/>
            </a:b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954" y="1572155"/>
            <a:ext cx="3918775" cy="468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3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Planificación del </a:t>
            </a:r>
            <a:r>
              <a:rPr lang="es-CL" b="1" dirty="0" smtClean="0"/>
              <a:t>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s-CL" b="1" dirty="0"/>
              <a:t/>
            </a:r>
            <a:br>
              <a:rPr lang="es-CL" b="1" dirty="0"/>
            </a:b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608" y="1927737"/>
            <a:ext cx="4959693" cy="462009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599" y="1588527"/>
            <a:ext cx="4973702" cy="38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17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Planificación del </a:t>
            </a:r>
            <a:r>
              <a:rPr lang="es-CL" b="1" dirty="0" smtClean="0"/>
              <a:t>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s-CL" b="1" dirty="0"/>
              <a:t/>
            </a:r>
            <a:br>
              <a:rPr lang="es-CL" b="1" dirty="0"/>
            </a:br>
            <a:endParaRPr lang="es-CL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482810"/>
            <a:ext cx="5149234" cy="487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3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Planificación del </a:t>
            </a:r>
            <a:r>
              <a:rPr lang="es-CL" b="1" dirty="0" smtClean="0"/>
              <a:t>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s-CL" b="1" dirty="0"/>
              <a:t/>
            </a:r>
            <a:br>
              <a:rPr lang="es-CL" b="1" dirty="0"/>
            </a:b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63" y="1666103"/>
            <a:ext cx="61531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83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Planificación del </a:t>
            </a:r>
            <a:r>
              <a:rPr lang="es-CL" b="1" dirty="0" smtClean="0"/>
              <a:t>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s-CL" b="1" dirty="0"/>
              <a:t/>
            </a:r>
            <a:br>
              <a:rPr lang="es-CL" b="1" dirty="0"/>
            </a:b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923" y="1614617"/>
            <a:ext cx="2825765" cy="507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5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 smtClean="0"/>
              <a:t>Solución </a:t>
            </a:r>
            <a:r>
              <a:rPr lang="es-CL" b="1" dirty="0"/>
              <a:t>Planteada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2623" y="974594"/>
            <a:ext cx="8534400" cy="4185739"/>
          </a:xfrm>
        </p:spPr>
        <p:txBody>
          <a:bodyPr/>
          <a:lstStyle/>
          <a:p>
            <a:r>
              <a:rPr lang="es-CL" dirty="0" smtClean="0"/>
              <a:t>La solución que se le dio al early adopter fue identificar los procesos claves y ver de que forma poder potenciarlos y sacar provecho a los recursos disponibles.</a:t>
            </a:r>
          </a:p>
          <a:p>
            <a:endParaRPr lang="es-CL" dirty="0"/>
          </a:p>
          <a:p>
            <a:endParaRPr lang="es-CL" dirty="0" smtClean="0"/>
          </a:p>
          <a:p>
            <a:endParaRPr lang="es-CL" dirty="0"/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067" y="3322837"/>
            <a:ext cx="1895475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61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Planificación del </a:t>
            </a:r>
            <a:r>
              <a:rPr lang="es-CL" b="1" dirty="0" smtClean="0"/>
              <a:t>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r>
              <a:rPr lang="es-CL" b="1" dirty="0"/>
              <a:t/>
            </a:r>
            <a:br>
              <a:rPr lang="es-CL" b="1" dirty="0"/>
            </a:b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92" y="1636582"/>
            <a:ext cx="4764537" cy="504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1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Planificación del </a:t>
            </a:r>
            <a:r>
              <a:rPr lang="es-CL" b="1" dirty="0" smtClean="0"/>
              <a:t>Proyecto</a:t>
            </a:r>
            <a:endParaRPr lang="es-CL" dirty="0"/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012580"/>
              </p:ext>
            </p:extLst>
          </p:nvPr>
        </p:nvGraphicFramePr>
        <p:xfrm>
          <a:off x="1573426" y="1713449"/>
          <a:ext cx="8377881" cy="4586233"/>
        </p:xfrm>
        <a:graphic>
          <a:graphicData uri="http://schemas.openxmlformats.org/drawingml/2006/table">
            <a:tbl>
              <a:tblPr/>
              <a:tblGrid>
                <a:gridCol w="4502131"/>
                <a:gridCol w="1057023"/>
                <a:gridCol w="1526809"/>
                <a:gridCol w="1291918"/>
              </a:tblGrid>
              <a:tr h="85810">
                <a:tc>
                  <a:txBody>
                    <a:bodyPr/>
                    <a:lstStyle/>
                    <a:p>
                      <a:r>
                        <a:rPr lang="es-CL" sz="4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Nombre de tarea</a:t>
                      </a:r>
                      <a:endParaRPr lang="es-CL" sz="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4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Duración</a:t>
                      </a:r>
                      <a:endParaRPr lang="es-CL" sz="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4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Comienzo</a:t>
                      </a:r>
                      <a:endParaRPr lang="es-CL" sz="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4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Fin</a:t>
                      </a:r>
                      <a:endParaRPr lang="es-CL" sz="4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OSS 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17-09-14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09-02-15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  Planificación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17-09-14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23-09-14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Toma de Requerimientos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17-09-14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17-09-14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Documentación y Propuesta Proyecto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jue 18-09-14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jue 18-09-14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Entrega Propuesta y Presupuesto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19-09-14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19-09-14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Firma de Cliente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22-09-14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22-09-14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Creación Carta Gantt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23-09-14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23-09-14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  Desarrollo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24-09-14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jue 29-01-15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       Creación de Base de Datos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24-09-14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30-09-14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       Página Web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01-10-14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07-10-14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3F3F76"/>
                          </a:solidFill>
                          <a:effectLst/>
                          <a:latin typeface="Calibri" panose="020F0502020204030204" pitchFamily="34" charset="0"/>
                        </a:rPr>
                        <a:t>       Programación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08-10-14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27-01-15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 Diseño Interfaz sistema de venta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08-10-14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20-10-14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Interfaz SuperAdministrador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08-10-14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14-10-14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Interfaz Gerente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15-10-14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15-10-14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Interfaz Administrador Local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jue 16-10-14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jue 16-10-14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Interfaz Mecanico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17-10-14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17-10-14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Interfaz Vendedor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20-10-14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20-10-14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 Sistema de Venta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21-10-14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05-01-15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Venta Y Servicios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21-10-14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24-10-14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Categorías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27-10-14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29-10-14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Stock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jue 30-10-14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03-11-14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Productos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04-11-14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10-11-14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Controladores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11-11-14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18-11-14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Funciones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19-11-14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jue 27-11-14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Reportes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28-11-14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09-12-14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sistema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10-12-14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16-12-14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Gastos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17-12-14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23-12-14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A7D00"/>
                          </a:solidFill>
                          <a:effectLst/>
                          <a:latin typeface="Calibri" panose="020F0502020204030204" pitchFamily="34" charset="0"/>
                        </a:rPr>
                        <a:t>             Pedidos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24-12-14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05-01-15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 Reunión con cliente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06-01-15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06-01-15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   Herramienta Web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07-01-15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27-01-15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Diseño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07-01-15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09-01-15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Mantenedores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12-01-15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16-01-15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Funciones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19-01-15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23-01-15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Conectar a BD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26-01-15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26-01-15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Testing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27-01-15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 27-01-15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Testing General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28-01-15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28-01-15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    Reunión con cliente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jue 29-01-15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jue 29-01-15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   Implementación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02-02-15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06-02-15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Poblamiento Datos Específicos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días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02-02-15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mié 04-02-15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Implementar Software y Base de Datos a Host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jue 05-02-15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jue 05-02-15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Testing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06-02-15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vie 06-02-15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  Entregar Software Final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09-02-15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09-02-15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4661"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Capacitación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 día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09-02-15</a:t>
                      </a:r>
                      <a:endParaRPr lang="es-CL" sz="5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sz="5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lun 09-02-15</a:t>
                      </a:r>
                      <a:endParaRPr lang="es-CL" sz="5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207" marR="4207" marT="4207" marB="4207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8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Diseño de la </a:t>
            </a:r>
            <a:r>
              <a:rPr lang="es-CL" b="1" dirty="0" smtClean="0"/>
              <a:t>solución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endParaRPr lang="es-CL" dirty="0"/>
          </a:p>
        </p:txBody>
      </p:sp>
      <p:pic>
        <p:nvPicPr>
          <p:cNvPr id="4" name="Imagen 3" descr="C:\Users\ALEJANDROIGNACIO\Desktop\diagrama arquitectura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945" y="1795849"/>
            <a:ext cx="6172217" cy="4200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581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Diseño de la </a:t>
            </a:r>
            <a:r>
              <a:rPr lang="es-CL" b="1" dirty="0" smtClean="0"/>
              <a:t>solución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s-CL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2168311"/>
              </p:ext>
            </p:extLst>
          </p:nvPr>
        </p:nvGraphicFramePr>
        <p:xfrm>
          <a:off x="733168" y="1589902"/>
          <a:ext cx="3814117" cy="5044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name="Visio" r:id="rId3" imgW="7229497" imgH="9563236" progId="Visio.Drawing.15">
                  <p:embed/>
                </p:oleObj>
              </mc:Choice>
              <mc:Fallback>
                <p:oleObj name="Visio" r:id="rId3" imgW="7229497" imgH="9563236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168" y="1589902"/>
                        <a:ext cx="3814117" cy="504447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321643" y="2067697"/>
            <a:ext cx="8324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9248978"/>
              </p:ext>
            </p:extLst>
          </p:nvPr>
        </p:nvGraphicFramePr>
        <p:xfrm>
          <a:off x="5321643" y="2067699"/>
          <a:ext cx="4144297" cy="366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Visio" r:id="rId5" imgW="6581887" imgH="5819870" progId="Visio.Drawing.15">
                  <p:embed/>
                </p:oleObj>
              </mc:Choice>
              <mc:Fallback>
                <p:oleObj name="Visio" r:id="rId5" imgW="6581887" imgH="5819870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1643" y="2067699"/>
                        <a:ext cx="4144297" cy="36658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963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Diseño de la </a:t>
            </a:r>
            <a:r>
              <a:rPr lang="es-CL" b="1" dirty="0" smtClean="0"/>
              <a:t>solución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s-CL" dirty="0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321643" y="2067697"/>
            <a:ext cx="832455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28290" y="1677797"/>
            <a:ext cx="10163710" cy="51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769888"/>
              </p:ext>
            </p:extLst>
          </p:nvPr>
        </p:nvGraphicFramePr>
        <p:xfrm>
          <a:off x="2028290" y="1677798"/>
          <a:ext cx="4907559" cy="48742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7" name="Visio" r:id="rId3" imgW="7086779" imgH="7048432" progId="Visio.Drawing.15">
                  <p:embed/>
                </p:oleObj>
              </mc:Choice>
              <mc:Fallback>
                <p:oleObj name="Visio" r:id="rId3" imgW="7086779" imgH="70484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8290" y="1677798"/>
                        <a:ext cx="4907559" cy="487423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665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Diseño de la </a:t>
            </a:r>
            <a:r>
              <a:rPr lang="es-CL" b="1" dirty="0" smtClean="0"/>
              <a:t>solución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" y="1750328"/>
            <a:ext cx="10419931" cy="464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Diseño de la </a:t>
            </a:r>
            <a:r>
              <a:rPr lang="es-CL" b="1" dirty="0" smtClean="0"/>
              <a:t>solución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s-CL" dirty="0"/>
          </a:p>
        </p:txBody>
      </p:sp>
      <p:pic>
        <p:nvPicPr>
          <p:cNvPr id="4" name="Imagen 3" descr="C:\Users\ALEJANDROIGNACIO\Google Drive\PROYECTO-3-Bici-O-Matic ______OSS\Bici-O-Matic\Entrega 1\Diagramas\Diagrama Actividad Administrador Local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15" y="1747071"/>
            <a:ext cx="4296547" cy="450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 descr="C:\Users\ALEJANDROIGNACIO\Google Drive\PROYECTO-3-Bici-O-Matic ______OSS\Bici-O-Matic\Entrega 1\Diagramas\Diagrama Actividad GERENT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005" y="1747071"/>
            <a:ext cx="4168346" cy="4506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281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Diseño de la </a:t>
            </a:r>
            <a:r>
              <a:rPr lang="es-CL" b="1" dirty="0" smtClean="0"/>
              <a:t>solución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s-CL" dirty="0"/>
          </a:p>
        </p:txBody>
      </p:sp>
      <p:pic>
        <p:nvPicPr>
          <p:cNvPr id="6" name="Imagen 5" descr="C:\Users\ALEJANDROIGNACIO\Google Drive\PROYECTO-3-Bici-O-Matic ______OSS\Bici-O-Matic\Entrega 1\Diagramas\Diagrama Actividad Usuario(cliente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42" y="1586814"/>
            <a:ext cx="4576248" cy="484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 descr="C:\Users\ALEJANDROIGNACIO\Google Drive\PROYECTO-3-Bici-O-Matic ______OSS\Bici-O-Matic\Entrega 1\Diagramas\Diagrama Actividad VENDEDOR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315" y="1586815"/>
            <a:ext cx="4073739" cy="4846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522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Diseño de la </a:t>
            </a:r>
            <a:r>
              <a:rPr lang="es-CL" b="1" dirty="0" smtClean="0"/>
              <a:t>solución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s-CL" dirty="0"/>
          </a:p>
        </p:txBody>
      </p:sp>
      <p:pic>
        <p:nvPicPr>
          <p:cNvPr id="6" name="Imagen 5" descr="C:\Users\ALEJANDROIGNACIO\Desktop\asdasdadadadfagrgaer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17" y="1974334"/>
            <a:ext cx="7705090" cy="4219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435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Diseño de la </a:t>
            </a:r>
            <a:r>
              <a:rPr lang="es-CL" b="1" dirty="0" smtClean="0"/>
              <a:t>solución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s-CL" dirty="0"/>
          </a:p>
        </p:txBody>
      </p:sp>
      <p:pic>
        <p:nvPicPr>
          <p:cNvPr id="5" name="Imagen 4" descr="C:\Users\ALEJANDROIGNACIO\Desktop\Diagramas BPMN\BPMN Interacción con clientes despues del Proyecto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62" y="2433638"/>
            <a:ext cx="8501380" cy="3209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81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 smtClean="0"/>
              <a:t>Resumen del Proyecto</a:t>
            </a:r>
            <a:endParaRPr lang="es-C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35001" y="553536"/>
            <a:ext cx="8534400" cy="4193976"/>
          </a:xfrm>
        </p:spPr>
        <p:txBody>
          <a:bodyPr/>
          <a:lstStyle/>
          <a:p>
            <a:r>
              <a:rPr lang="es-CL" dirty="0" smtClean="0"/>
              <a:t>El Proyecto consta de 3 hitos / módulos importantes, estos son:</a:t>
            </a:r>
          </a:p>
          <a:p>
            <a:pPr lvl="1"/>
            <a:r>
              <a:rPr lang="es-CL" dirty="0"/>
              <a:t>Pagina Web</a:t>
            </a:r>
          </a:p>
          <a:p>
            <a:pPr marL="457200" lvl="1" indent="0">
              <a:buNone/>
            </a:pPr>
            <a:endParaRPr lang="es-CL" dirty="0" smtClean="0"/>
          </a:p>
          <a:p>
            <a:pPr lvl="1"/>
            <a:endParaRPr lang="es-CL" dirty="0"/>
          </a:p>
          <a:p>
            <a:pPr marL="0" indent="0">
              <a:buNone/>
            </a:pPr>
            <a:endParaRPr lang="es-CL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489" y="2370390"/>
            <a:ext cx="5526727" cy="31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17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/>
              <a:t>Diseño de la </a:t>
            </a:r>
            <a:r>
              <a:rPr lang="es-CL" b="1" dirty="0" smtClean="0"/>
              <a:t>solución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09142" y="2638168"/>
            <a:ext cx="8534400" cy="3615267"/>
          </a:xfrm>
        </p:spPr>
        <p:txBody>
          <a:bodyPr/>
          <a:lstStyle/>
          <a:p>
            <a:pPr marL="0" indent="0">
              <a:buNone/>
            </a:pPr>
            <a:endParaRPr lang="es-CL" dirty="0"/>
          </a:p>
        </p:txBody>
      </p:sp>
      <p:pic>
        <p:nvPicPr>
          <p:cNvPr id="7" name="Imagen 6" descr="C:\Users\ALEJANDROIGNACIO\Desktop\Diagramas BPMN\BPMN Interacción con clientes despues del Proyecto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01" y="2341605"/>
            <a:ext cx="8225790" cy="313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102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dirty="0" smtClean="0"/>
              <a:t>A futuro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35001" y="1418968"/>
            <a:ext cx="8534400" cy="3615267"/>
          </a:xfrm>
        </p:spPr>
        <p:txBody>
          <a:bodyPr/>
          <a:lstStyle/>
          <a:p>
            <a:r>
              <a:rPr lang="es-CL" dirty="0"/>
              <a:t>Que el cliente (SCCYCLES) pueda sentirse satisfecho con los resultados de nuestro trabajo y poder replicar este proyecto en mas locales.</a:t>
            </a:r>
          </a:p>
          <a:p>
            <a:endParaRPr lang="es-CL" dirty="0"/>
          </a:p>
          <a:p>
            <a:endParaRPr lang="es-CL" dirty="0"/>
          </a:p>
          <a:p>
            <a:r>
              <a:rPr lang="es-CL" dirty="0"/>
              <a:t>Bici-O-Matic sea una herramienta indispensable en las empresas que se dedican al armado de bicicletas.</a:t>
            </a:r>
          </a:p>
        </p:txBody>
      </p:sp>
    </p:spTree>
    <p:extLst>
      <p:ext uri="{BB962C8B-B14F-4D97-AF65-F5344CB8AC3E}">
        <p14:creationId xmlns:p14="http://schemas.microsoft.com/office/powerpoint/2010/main" val="40141195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/>
          </a:bodyPr>
          <a:lstStyle/>
          <a:p>
            <a:r>
              <a:rPr lang="es-CL" b="1" dirty="0" smtClean="0"/>
              <a:t>Demostración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69098" y="603422"/>
            <a:ext cx="8534400" cy="3615267"/>
          </a:xfrm>
        </p:spPr>
        <p:txBody>
          <a:bodyPr/>
          <a:lstStyle/>
          <a:p>
            <a:r>
              <a:rPr lang="es-CL" b="1" dirty="0"/>
              <a:t>(Presentación del proyecto funcionando)</a:t>
            </a:r>
            <a:r>
              <a:rPr lang="es-CL" dirty="0"/>
              <a:t/>
            </a:r>
            <a:br>
              <a:rPr lang="es-CL" dirty="0"/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28483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 smtClean="0"/>
              <a:t>Resumen del Proyecto</a:t>
            </a:r>
            <a:endParaRPr lang="es-C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35001" y="467267"/>
            <a:ext cx="8534400" cy="4193976"/>
          </a:xfrm>
        </p:spPr>
        <p:txBody>
          <a:bodyPr/>
          <a:lstStyle/>
          <a:p>
            <a:r>
              <a:rPr lang="es-CL" dirty="0" smtClean="0"/>
              <a:t>El Proyecto consta de 3 hitos / módulos importantes, estos son:</a:t>
            </a:r>
          </a:p>
          <a:p>
            <a:pPr lvl="1"/>
            <a:r>
              <a:rPr lang="es-CL" dirty="0" smtClean="0"/>
              <a:t>Herramienta Web</a:t>
            </a:r>
            <a:endParaRPr lang="es-CL" dirty="0"/>
          </a:p>
          <a:p>
            <a:pPr lvl="1"/>
            <a:endParaRPr lang="es-CL" dirty="0"/>
          </a:p>
          <a:p>
            <a:pPr marL="0" indent="0">
              <a:buNone/>
            </a:pPr>
            <a:endParaRPr lang="es-CL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801" y="2765167"/>
            <a:ext cx="5317600" cy="299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4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 smtClean="0"/>
              <a:t>Resumen del Proyecto</a:t>
            </a:r>
            <a:endParaRPr lang="es-CL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35001" y="570011"/>
            <a:ext cx="8534400" cy="4193976"/>
          </a:xfrm>
        </p:spPr>
        <p:txBody>
          <a:bodyPr/>
          <a:lstStyle/>
          <a:p>
            <a:r>
              <a:rPr lang="es-CL" dirty="0" smtClean="0"/>
              <a:t>El Proyecto consta de 3 hitos / módulos importantes, estos son:</a:t>
            </a:r>
          </a:p>
          <a:p>
            <a:pPr lvl="1"/>
            <a:r>
              <a:rPr lang="es-CL" dirty="0" smtClean="0"/>
              <a:t>Sistema </a:t>
            </a:r>
            <a:r>
              <a:rPr lang="es-CL" dirty="0"/>
              <a:t>de </a:t>
            </a:r>
            <a:r>
              <a:rPr lang="es-CL" dirty="0" smtClean="0"/>
              <a:t>Venta</a:t>
            </a:r>
          </a:p>
          <a:p>
            <a:pPr lvl="1"/>
            <a:endParaRPr lang="es-CL" dirty="0"/>
          </a:p>
          <a:p>
            <a:pPr lvl="1"/>
            <a:endParaRPr lang="es-CL" dirty="0"/>
          </a:p>
          <a:p>
            <a:pPr marL="0" indent="0">
              <a:buNone/>
            </a:pPr>
            <a:endParaRPr lang="es-CL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645" y="2752976"/>
            <a:ext cx="5676965" cy="321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4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/>
              <a:t>Objetivo general Estratégico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335001" y="568411"/>
            <a:ext cx="8534400" cy="4128074"/>
          </a:xfrm>
        </p:spPr>
        <p:txBody>
          <a:bodyPr/>
          <a:lstStyle/>
          <a:p>
            <a:r>
              <a:rPr lang="es-CL" dirty="0" smtClean="0"/>
              <a:t>Lograr identificar la problemática general que afecta al negocio y sus procesos claves.</a:t>
            </a:r>
          </a:p>
          <a:p>
            <a:r>
              <a:rPr lang="es-CL" dirty="0" smtClean="0"/>
              <a:t>Poder capacitar al personal e instruir buenas practicas en el orden de la información.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1927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s-CL" dirty="0"/>
              <a:t/>
            </a:r>
            <a:br>
              <a:rPr lang="es-CL" dirty="0"/>
            </a:br>
            <a:r>
              <a:rPr lang="es-CL" b="1" dirty="0"/>
              <a:t>Objetivos del Desarrollo</a:t>
            </a:r>
            <a:br>
              <a:rPr lang="es-CL" b="1" dirty="0"/>
            </a:br>
            <a:endParaRPr lang="es-CL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335001" y="1515762"/>
            <a:ext cx="8534400" cy="4128074"/>
          </a:xfrm>
        </p:spPr>
        <p:txBody>
          <a:bodyPr/>
          <a:lstStyle/>
          <a:p>
            <a:r>
              <a:rPr lang="es-MX" dirty="0" smtClean="0"/>
              <a:t>Desarrollar e implementar un sistema informático en ambiente web basado en tecnologías multiplataforma conectadas a servicios cloud, para notebook/computadoras y tecnologías touch que a nivel funcional registre Ventas, clientes y conductas de consumo, stock y genere reportes, además de contar con un administrador que permita la mejor gestión del negocio por medio del sistema.</a:t>
            </a:r>
            <a:endParaRPr lang="es-CL" dirty="0" smtClean="0"/>
          </a:p>
          <a:p>
            <a:r>
              <a:rPr lang="es-MX" dirty="0" smtClean="0"/>
              <a:t>Además desarrollar una herramienta en php con jquery que permita al cliente poder crear su producto final a medida y poder compartirlo si lo desea.</a:t>
            </a:r>
            <a:endParaRPr lang="es-CL" dirty="0" smtClean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27838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35001" y="467267"/>
            <a:ext cx="8534400" cy="1507067"/>
          </a:xfrm>
        </p:spPr>
        <p:txBody>
          <a:bodyPr/>
          <a:lstStyle/>
          <a:p>
            <a:r>
              <a:rPr lang="es-CL" b="1" dirty="0"/>
              <a:t>Objetivo específico del Desarrollo</a:t>
            </a:r>
            <a:endParaRPr lang="es-CL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409142" y="2125362"/>
            <a:ext cx="8534400" cy="4128074"/>
          </a:xfrm>
        </p:spPr>
        <p:txBody>
          <a:bodyPr>
            <a:normAutofit fontScale="77500" lnSpcReduction="20000"/>
          </a:bodyPr>
          <a:lstStyle/>
          <a:p>
            <a:pPr lvl="0"/>
            <a:r>
              <a:rPr lang="es-MX" dirty="0"/>
              <a:t>Base de datos la cual contendrá todo lo relevante al stock, usuarios, reportes, etc.</a:t>
            </a:r>
            <a:endParaRPr lang="es-CL" dirty="0"/>
          </a:p>
          <a:p>
            <a:pPr lvl="0"/>
            <a:r>
              <a:rPr lang="es-MX" dirty="0"/>
              <a:t>Página </a:t>
            </a:r>
            <a:r>
              <a:rPr lang="es-MX" dirty="0" smtClean="0"/>
              <a:t>web </a:t>
            </a:r>
            <a:r>
              <a:rPr lang="es-MX" dirty="0"/>
              <a:t>que muestre información sobre productos, noticias, información, eventos relacionados con la temática del ciclismo. </a:t>
            </a:r>
            <a:endParaRPr lang="es-CL" dirty="0"/>
          </a:p>
          <a:p>
            <a:pPr lvl="0"/>
            <a:r>
              <a:rPr lang="es-MX" dirty="0"/>
              <a:t>Herramienta web debe ser desarrollada en Jquery UI para poder aprovechar de mejor manera el estilo “</a:t>
            </a:r>
            <a:r>
              <a:rPr lang="es-MX" dirty="0" err="1"/>
              <a:t>drag</a:t>
            </a:r>
            <a:r>
              <a:rPr lang="es-MX" dirty="0"/>
              <a:t> and </a:t>
            </a:r>
            <a:r>
              <a:rPr lang="es-MX" dirty="0" err="1"/>
              <a:t>drop</a:t>
            </a:r>
            <a:r>
              <a:rPr lang="es-MX" dirty="0"/>
              <a:t>”</a:t>
            </a:r>
            <a:endParaRPr lang="es-CL" dirty="0"/>
          </a:p>
          <a:p>
            <a:pPr lvl="0"/>
            <a:r>
              <a:rPr lang="es-MX" dirty="0"/>
              <a:t>Desarrollar un sistema de venta y administración </a:t>
            </a:r>
            <a:r>
              <a:rPr lang="es-MX" dirty="0" smtClean="0"/>
              <a:t>a medida del </a:t>
            </a:r>
            <a:r>
              <a:rPr lang="es-MX" dirty="0"/>
              <a:t>cliente </a:t>
            </a:r>
            <a:r>
              <a:rPr lang="es-MX" dirty="0" smtClean="0"/>
              <a:t>para </a:t>
            </a:r>
            <a:r>
              <a:rPr lang="es-MX" dirty="0"/>
              <a:t>la fácil administración de recursos a nivel de local y para la venta solicitada en línea.</a:t>
            </a:r>
            <a:endParaRPr lang="es-CL" dirty="0"/>
          </a:p>
          <a:p>
            <a:pPr lvl="0"/>
            <a:r>
              <a:rPr lang="es-MX" dirty="0"/>
              <a:t>Desarrollar un dashboard en donde se mostraran reportes actualizados del negocio.</a:t>
            </a:r>
            <a:endParaRPr lang="es-CL" dirty="0"/>
          </a:p>
          <a:p>
            <a:pPr lvl="0"/>
            <a:r>
              <a:rPr lang="es-MX" dirty="0"/>
              <a:t>Sistema de administración de colaboradores y locales para el usuario “Gerente”</a:t>
            </a:r>
            <a:endParaRPr lang="es-CL" dirty="0"/>
          </a:p>
          <a:p>
            <a:pPr lvl="0"/>
            <a:r>
              <a:rPr lang="es-MX" dirty="0"/>
              <a:t>Sistema de administración total para mantención por parte de “Súper Usuario”</a:t>
            </a:r>
            <a:endParaRPr lang="es-CL" dirty="0"/>
          </a:p>
          <a:p>
            <a:r>
              <a:rPr lang="es-MX" dirty="0"/>
              <a:t> Sistema en ambiente web que permite publicar por redes sociales los prototipos de bicicletas creadas y ofertas.</a:t>
            </a:r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101145195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387</TotalTime>
  <Words>1681</Words>
  <Application>Microsoft Office PowerPoint</Application>
  <PresentationFormat>Panorámica</PresentationFormat>
  <Paragraphs>517</Paragraphs>
  <Slides>42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0" baseType="lpstr">
      <vt:lpstr>Arial</vt:lpstr>
      <vt:lpstr>Calibri</vt:lpstr>
      <vt:lpstr>Century Gothic</vt:lpstr>
      <vt:lpstr>Segoe UI</vt:lpstr>
      <vt:lpstr>Times New Roman</vt:lpstr>
      <vt:lpstr>Wingdings 3</vt:lpstr>
      <vt:lpstr>Sector</vt:lpstr>
      <vt:lpstr>Visio</vt:lpstr>
      <vt:lpstr>Bici-o-matic</vt:lpstr>
      <vt:lpstr>Resumen del Proyecto</vt:lpstr>
      <vt:lpstr>Solución Planteada</vt:lpstr>
      <vt:lpstr>Resumen del Proyecto</vt:lpstr>
      <vt:lpstr>Resumen del Proyecto</vt:lpstr>
      <vt:lpstr>Resumen del Proyecto</vt:lpstr>
      <vt:lpstr>Objetivo general Estratégico</vt:lpstr>
      <vt:lpstr> Objetivos del Desarrollo </vt:lpstr>
      <vt:lpstr>Objetivo específico del Desarrollo</vt:lpstr>
      <vt:lpstr>Alcance del proyecto</vt:lpstr>
      <vt:lpstr>Alcance del proyecto</vt:lpstr>
      <vt:lpstr>Estado del arte</vt:lpstr>
      <vt:lpstr>Estado del arte</vt:lpstr>
      <vt:lpstr>Estado del arte</vt:lpstr>
      <vt:lpstr>Justificación Técnica</vt:lpstr>
      <vt:lpstr>Justificación Legal</vt:lpstr>
      <vt:lpstr>Justificación económica</vt:lpstr>
      <vt:lpstr>Justificación financiera</vt:lpstr>
      <vt:lpstr>Justificación financiera </vt:lpstr>
      <vt:lpstr>Análisis de riesgos</vt:lpstr>
      <vt:lpstr>Especificación de requerimientos</vt:lpstr>
      <vt:lpstr>Especificación de requerimientos</vt:lpstr>
      <vt:lpstr>Metodología de Desarrollo</vt:lpstr>
      <vt:lpstr>Planificación del Proyecto</vt:lpstr>
      <vt:lpstr>Planificación del Proyecto</vt:lpstr>
      <vt:lpstr>Planificación del Proyecto</vt:lpstr>
      <vt:lpstr>Planificación del Proyecto</vt:lpstr>
      <vt:lpstr>Planificación del Proyecto</vt:lpstr>
      <vt:lpstr>Planificación del Proyecto</vt:lpstr>
      <vt:lpstr>Planificación del Proyecto</vt:lpstr>
      <vt:lpstr>Planificación del Proyecto</vt:lpstr>
      <vt:lpstr>Diseño de la solución</vt:lpstr>
      <vt:lpstr>Diseño de la solución</vt:lpstr>
      <vt:lpstr>Diseño de la solución</vt:lpstr>
      <vt:lpstr>Diseño de la solución</vt:lpstr>
      <vt:lpstr>Diseño de la solución</vt:lpstr>
      <vt:lpstr>Diseño de la solución</vt:lpstr>
      <vt:lpstr>Diseño de la solución</vt:lpstr>
      <vt:lpstr>Diseño de la solución</vt:lpstr>
      <vt:lpstr>Diseño de la solución</vt:lpstr>
      <vt:lpstr>A futuro</vt:lpstr>
      <vt:lpstr>Demostración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Bici-o-matic</dc:title>
  <dc:creator>ALEJANDRO IGNACIO LLANOS FABAR</dc:creator>
  <cp:lastModifiedBy>ALEJANDRO IGNACIO LLANOS FABAR</cp:lastModifiedBy>
  <cp:revision>29</cp:revision>
  <dcterms:created xsi:type="dcterms:W3CDTF">2014-12-01T19:31:18Z</dcterms:created>
  <dcterms:modified xsi:type="dcterms:W3CDTF">2014-12-02T02:09:30Z</dcterms:modified>
</cp:coreProperties>
</file>